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5" autoAdjust="0"/>
  </p:normalViewPr>
  <p:slideViewPr>
    <p:cSldViewPr>
      <p:cViewPr varScale="1">
        <p:scale>
          <a:sx n="77" d="100"/>
          <a:sy n="77" d="100"/>
        </p:scale>
        <p:origin x="-16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BB7834-22A5-41DD-BDFA-5EF239444F26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2F5870-44B0-402D-8F09-189A65623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10.jpeg" Type="http://schemas.openxmlformats.org/officeDocument/2006/relationships/image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  <a:cs typeface="Browallia New" pitchFamily="34" charset="-34"/>
              </a:rPr>
              <a:t>Наш </a:t>
            </a:r>
            <a:r>
              <a:rPr lang="ru-RU" smtClean="0">
                <a:solidFill>
                  <a:srgbClr val="00B050"/>
                </a:solidFill>
                <a:cs typeface="Browallia New" pitchFamily="34" charset="-34"/>
              </a:rPr>
              <a:t>край -Крупщина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История до начала</a:t>
            </a:r>
            <a:r>
              <a:rPr lang="en-US" sz="3600" i="1" dirty="0" smtClean="0"/>
              <a:t>XX</a:t>
            </a:r>
            <a:r>
              <a:rPr lang="ru-RU" sz="3600" i="1" dirty="0" smtClean="0"/>
              <a:t> века 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упки. 19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715436" cy="62209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0"/>
            <a:ext cx="2928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Крупки. 1910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рупки. Ярмар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8501122" cy="58593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0"/>
            <a:ext cx="5552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Крупки. Ярмарка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rupki.net/historiK/KRUPSZCZYNA-16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714620"/>
            <a:ext cx="5286412" cy="3143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1800" b="0" dirty="0" smtClean="0">
                <a:solidFill>
                  <a:schemeClr val="tx1"/>
                </a:solidFill>
              </a:rPr>
              <a:t>Среди лесов и полей белорусской земли на границе Могилёвской и Витебской областей раскинулся Крупский район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Впервые поселение на Крупской земле, в частности деревня </a:t>
            </a:r>
            <a:r>
              <a:rPr lang="ru-RU" sz="1800" b="0" dirty="0" err="1" smtClean="0">
                <a:solidFill>
                  <a:schemeClr val="tx1"/>
                </a:solidFill>
              </a:rPr>
              <a:t>Худово</a:t>
            </a:r>
            <a:r>
              <a:rPr lang="ru-RU" sz="1800" b="0" dirty="0" smtClean="0">
                <a:solidFill>
                  <a:schemeClr val="tx1"/>
                </a:solidFill>
              </a:rPr>
              <a:t>, упоминается в </a:t>
            </a:r>
            <a:r>
              <a:rPr lang="ru-RU" sz="1800" dirty="0" smtClean="0">
                <a:solidFill>
                  <a:schemeClr val="tx1"/>
                </a:solidFill>
              </a:rPr>
              <a:t>1350 </a:t>
            </a:r>
            <a:r>
              <a:rPr lang="ru-RU" sz="1800" b="0" dirty="0" smtClean="0">
                <a:solidFill>
                  <a:schemeClr val="tx1"/>
                </a:solidFill>
              </a:rPr>
              <a:t>году на страницах Друцкого Евангелия, в завещании князя Василия Михайловича Друцкого. Под </a:t>
            </a:r>
            <a:r>
              <a:rPr lang="ru-RU" sz="1800" dirty="0" smtClean="0">
                <a:solidFill>
                  <a:schemeClr val="tx1"/>
                </a:solidFill>
              </a:rPr>
              <a:t>1451</a:t>
            </a:r>
            <a:r>
              <a:rPr lang="ru-RU" sz="1800" b="0" dirty="0" smtClean="0">
                <a:solidFill>
                  <a:schemeClr val="tx1"/>
                </a:solidFill>
              </a:rPr>
              <a:t> годом встречаем в летописных источниках местечко </a:t>
            </a:r>
            <a:r>
              <a:rPr lang="ru-RU" sz="1800" b="0" dirty="0" err="1" smtClean="0">
                <a:solidFill>
                  <a:schemeClr val="tx1"/>
                </a:solidFill>
              </a:rPr>
              <a:t>Халапеничи</a:t>
            </a:r>
            <a:r>
              <a:rPr lang="ru-RU" sz="1800" b="0" dirty="0" smtClean="0">
                <a:solidFill>
                  <a:schemeClr val="tx1"/>
                </a:solidFill>
              </a:rPr>
              <a:t>. 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krupki.net/historiK/1-foto-car-aleksej_mikhajlovich_roma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857496"/>
            <a:ext cx="3071834" cy="2928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0" dirty="0" smtClean="0">
                <a:solidFill>
                  <a:schemeClr val="tx1"/>
                </a:solidFill>
              </a:rPr>
              <a:t/>
            </a:r>
            <a:br>
              <a:rPr lang="ru-RU" sz="13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Через </a:t>
            </a:r>
            <a:r>
              <a:rPr lang="ru-RU" sz="1600" dirty="0" smtClean="0">
                <a:solidFill>
                  <a:schemeClr val="tx1"/>
                </a:solidFill>
              </a:rPr>
              <a:t>45 ле</a:t>
            </a:r>
            <a:r>
              <a:rPr lang="ru-RU" sz="1600" b="0" dirty="0" smtClean="0">
                <a:solidFill>
                  <a:schemeClr val="tx1"/>
                </a:solidFill>
              </a:rPr>
              <a:t>т после первого упоминания православной церкви в м.Нача, в </a:t>
            </a:r>
            <a:r>
              <a:rPr lang="ru-RU" sz="1600" dirty="0" smtClean="0">
                <a:solidFill>
                  <a:schemeClr val="tx1"/>
                </a:solidFill>
              </a:rPr>
              <a:t>1638</a:t>
            </a:r>
            <a:r>
              <a:rPr lang="ru-RU" sz="1600" b="0" dirty="0" smtClean="0">
                <a:solidFill>
                  <a:schemeClr val="tx1"/>
                </a:solidFill>
              </a:rPr>
              <a:t> году появляется первая католическая церковь на </a:t>
            </a:r>
            <a:r>
              <a:rPr lang="ru-RU" sz="1600" b="0" dirty="0" err="1" smtClean="0">
                <a:solidFill>
                  <a:schemeClr val="tx1"/>
                </a:solidFill>
              </a:rPr>
              <a:t>Крупщине</a:t>
            </a:r>
            <a:r>
              <a:rPr lang="ru-RU" sz="1600" b="0" dirty="0" smtClean="0">
                <a:solidFill>
                  <a:schemeClr val="tx1"/>
                </a:solidFill>
              </a:rPr>
              <a:t> – </a:t>
            </a:r>
            <a:r>
              <a:rPr lang="ru-RU" sz="1600" b="0" dirty="0" err="1" smtClean="0">
                <a:solidFill>
                  <a:schemeClr val="tx1"/>
                </a:solidFill>
              </a:rPr>
              <a:t>владельц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м.Халапеничи</a:t>
            </a:r>
            <a:r>
              <a:rPr lang="ru-RU" sz="1600" b="0" dirty="0" smtClean="0">
                <a:solidFill>
                  <a:schemeClr val="tx1"/>
                </a:solidFill>
              </a:rPr>
              <a:t> Николай </a:t>
            </a:r>
            <a:r>
              <a:rPr lang="ru-RU" sz="1600" b="0" dirty="0" err="1" smtClean="0">
                <a:solidFill>
                  <a:schemeClr val="tx1"/>
                </a:solidFill>
              </a:rPr>
              <a:t>Млечка</a:t>
            </a:r>
            <a:r>
              <a:rPr lang="ru-RU" sz="1600" b="0" dirty="0" smtClean="0">
                <a:solidFill>
                  <a:schemeClr val="tx1"/>
                </a:solidFill>
              </a:rPr>
              <a:t> «заложил костел и монастырь Кармелитов босых и поселил несколько монахов». 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В </a:t>
            </a:r>
            <a:r>
              <a:rPr lang="ru-RU" sz="1600" dirty="0" smtClean="0">
                <a:solidFill>
                  <a:schemeClr val="tx1"/>
                </a:solidFill>
              </a:rPr>
              <a:t>1655</a:t>
            </a:r>
            <a:r>
              <a:rPr lang="ru-RU" sz="1600" b="0" dirty="0" smtClean="0">
                <a:solidFill>
                  <a:schemeClr val="tx1"/>
                </a:solidFill>
              </a:rPr>
              <a:t> году в Крупках находилась ставка русского царя Алексея Михайловича Романова, который развязал войну </a:t>
            </a:r>
            <a:r>
              <a:rPr lang="ru-RU" sz="1600" dirty="0" smtClean="0">
                <a:solidFill>
                  <a:schemeClr val="tx1"/>
                </a:solidFill>
              </a:rPr>
              <a:t>(1654-1667гг.) </a:t>
            </a:r>
            <a:r>
              <a:rPr lang="ru-RU" sz="1600" b="0" dirty="0" smtClean="0">
                <a:solidFill>
                  <a:schemeClr val="tx1"/>
                </a:solidFill>
              </a:rPr>
              <a:t>против  нашего государства. Современники называли её «кровавым потопом», - более половины наших предков было убито, или отправлено в плен. В местечке Бобр осталось только 95 из 218 «дымов». </a:t>
            </a:r>
            <a:r>
              <a:rPr lang="ru-RU" sz="1300" b="0" dirty="0" smtClean="0"/>
              <a:t/>
            </a:r>
            <a:br>
              <a:rPr lang="ru-RU" sz="1300" b="0" dirty="0" smtClean="0"/>
            </a:br>
            <a:r>
              <a:rPr lang="ru-RU" sz="1300" b="0" dirty="0" smtClean="0"/>
              <a:t/>
            </a:r>
            <a:br>
              <a:rPr lang="ru-RU" sz="1300" b="0" dirty="0" smtClean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рупкихр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071810"/>
            <a:ext cx="5857916" cy="27075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Храм святителя Николая Чудотворца г. Крупки</a:t>
            </a:r>
            <a:br>
              <a:rPr lang="ru-RU" sz="2800" dirty="0" smtClean="0"/>
            </a:br>
            <a:r>
              <a:rPr lang="ru-RU" sz="28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Православный храм в местечке Крупки упоминается еще в 19 веке. В годы советской власти храм был уничтожен. В настоящее время на месте бывшего храма находится светские учреждения.  По благословению Митрополита Минского и Слуцкого Патриаршего экзарха Всея Беларуси Филарета в 1993 года в г.Крупки была создана православная община, начаты работы по возрождению храма.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Храм Круп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143248"/>
            <a:ext cx="3429024" cy="27357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2786082"/>
          </a:xfrm>
        </p:spPr>
        <p:txBody>
          <a:bodyPr>
            <a:noAutofit/>
          </a:bodyPr>
          <a:lstStyle/>
          <a:p>
            <a:pPr algn="ctr" fontAlgn="base"/>
            <a:r>
              <a:rPr lang="ru-RU" sz="1600" b="0" dirty="0" smtClean="0">
                <a:solidFill>
                  <a:schemeClr val="tx1"/>
                </a:solidFill>
              </a:rPr>
              <a:t>Первое праздничное Богослужение в новом храме состоялось на кануне Светлого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Христова Воскресения в 1998 году.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Храм деревянный, с тремя </a:t>
            </a:r>
            <a:r>
              <a:rPr lang="ru-RU" sz="1600" b="0" dirty="0" err="1" smtClean="0">
                <a:solidFill>
                  <a:schemeClr val="tx1"/>
                </a:solidFill>
              </a:rPr>
              <a:t>луковицеподобными</a:t>
            </a:r>
            <a:r>
              <a:rPr lang="ru-RU" sz="1600" b="0" dirty="0" smtClean="0">
                <a:solidFill>
                  <a:schemeClr val="tx1"/>
                </a:solidFill>
              </a:rPr>
              <a:t> куполами. В архитектуре храма использованы традиции, характерные для московского зодчества,  которые приняты в строительстве церквей  ХIХ века.  В плане храм крестообразно вытянут в продольной оси, композицию формируют притвор с колокольней,   куполообразный молитвенный зал, трехгранная апсида. Звонница находится над притвором.</a:t>
            </a: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orda.of.by/.ga/k/krupki/manor_main/art/371_krupki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357562"/>
            <a:ext cx="4973398" cy="29527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14380"/>
          </a:xfrm>
        </p:spPr>
        <p:txBody>
          <a:bodyPr/>
          <a:lstStyle/>
          <a:p>
            <a:pPr algn="ctr"/>
            <a:r>
              <a:rPr lang="ru-RU" dirty="0" smtClean="0"/>
              <a:t>Усадьба </a:t>
            </a:r>
            <a:r>
              <a:rPr lang="ru-RU" dirty="0" err="1" smtClean="0"/>
              <a:t>Святских</a:t>
            </a:r>
            <a:endParaRPr lang="ru-RU" dirty="0"/>
          </a:p>
        </p:txBody>
      </p:sp>
      <p:pic>
        <p:nvPicPr>
          <p:cNvPr id="22530" name="Picture 2" descr="Крупки |  Усадьба Святских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500438"/>
            <a:ext cx="3143232" cy="2357424"/>
          </a:xfrm>
          <a:prstGeom prst="rect">
            <a:avLst/>
          </a:prstGeom>
          <a:noFill/>
        </p:spPr>
      </p:pic>
      <p:pic>
        <p:nvPicPr>
          <p:cNvPr id="22532" name="Picture 4" descr="http://orda.of.by/.ga/k/krupki/manor_main/sf/krupki_bob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214422"/>
            <a:ext cx="3427448" cy="2071702"/>
          </a:xfrm>
          <a:prstGeom prst="rect">
            <a:avLst/>
          </a:prstGeom>
          <a:noFill/>
        </p:spPr>
      </p:pic>
      <p:pic>
        <p:nvPicPr>
          <p:cNvPr id="22534" name="Picture 6" descr="http://orda.of.by/.ga/k/krupki/manor_main/sf/krupki_pa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214422"/>
            <a:ext cx="3305906" cy="2071702"/>
          </a:xfrm>
          <a:prstGeom prst="rect">
            <a:avLst/>
          </a:prstGeom>
          <a:noFill/>
        </p:spPr>
      </p:pic>
      <p:pic>
        <p:nvPicPr>
          <p:cNvPr id="22538" name="Picture 10" descr="Крупки |  Усадьба Святских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500438"/>
            <a:ext cx="2952731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руп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857496"/>
            <a:ext cx="4143404" cy="33373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2500330"/>
          </a:xfrm>
        </p:spPr>
        <p:txBody>
          <a:bodyPr>
            <a:normAutofit/>
          </a:bodyPr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В 1859г. в Крупках работала мукомольная мануфактура. В то время она принадлежала дворянам Марии и Карлу </a:t>
            </a:r>
            <a:r>
              <a:rPr lang="ru-RU" sz="1200" b="0" dirty="0" err="1" smtClean="0">
                <a:solidFill>
                  <a:schemeClr val="tx1"/>
                </a:solidFill>
              </a:rPr>
              <a:t>Святским</a:t>
            </a:r>
            <a:r>
              <a:rPr lang="ru-RU" sz="1200" b="0" dirty="0" smtClean="0">
                <a:solidFill>
                  <a:schemeClr val="tx1"/>
                </a:solidFill>
              </a:rPr>
              <a:t>. В 1861г. – 17 рабочих изготавливали около 30 тысяч пудов муки в год. Под 1880г. встречаем в исторических материалах свидетельство: "У </a:t>
            </a:r>
            <a:r>
              <a:rPr lang="ru-RU" sz="1200" b="0" dirty="0" err="1" smtClean="0">
                <a:solidFill>
                  <a:schemeClr val="tx1"/>
                </a:solidFill>
              </a:rPr>
              <a:t>мястэчку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Крупцы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губерні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Магілёўскай</a:t>
            </a:r>
            <a:r>
              <a:rPr lang="ru-RU" sz="1200" b="0" dirty="0" smtClean="0">
                <a:solidFill>
                  <a:schemeClr val="tx1"/>
                </a:solidFill>
              </a:rPr>
              <a:t> на Бабры </a:t>
            </a:r>
            <a:r>
              <a:rPr lang="ru-RU" sz="1200" b="0" dirty="0" err="1" smtClean="0">
                <a:solidFill>
                  <a:schemeClr val="tx1"/>
                </a:solidFill>
              </a:rPr>
              <a:t>ёсць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млыны</a:t>
            </a:r>
            <a:r>
              <a:rPr lang="ru-RU" sz="1200" b="0" dirty="0" smtClean="0">
                <a:solidFill>
                  <a:schemeClr val="tx1"/>
                </a:solidFill>
              </a:rPr>
              <a:t>, на </a:t>
            </a:r>
            <a:r>
              <a:rPr lang="ru-RU" sz="1200" b="0" dirty="0" err="1" smtClean="0">
                <a:solidFill>
                  <a:schemeClr val="tx1"/>
                </a:solidFill>
              </a:rPr>
              <a:t>якіх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вырабляецца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найдалікатнейшая</a:t>
            </a:r>
            <a:r>
              <a:rPr lang="ru-RU" sz="1200" b="0" dirty="0" smtClean="0">
                <a:solidFill>
                  <a:schemeClr val="tx1"/>
                </a:solidFill>
              </a:rPr>
              <a:t> мука </a:t>
            </a:r>
            <a:r>
              <a:rPr lang="ru-RU" sz="1200" b="0" dirty="0" err="1" smtClean="0">
                <a:solidFill>
                  <a:schemeClr val="tx1"/>
                </a:solidFill>
              </a:rPr>
              <a:t>пшонная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і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пад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назвай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Крупецкай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альбо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Крупчаткі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развозіцца</a:t>
            </a:r>
            <a:r>
              <a:rPr lang="ru-RU" sz="1200" b="0" dirty="0" smtClean="0">
                <a:solidFill>
                  <a:schemeClr val="tx1"/>
                </a:solidFill>
              </a:rPr>
              <a:t> да </a:t>
            </a:r>
            <a:r>
              <a:rPr lang="ru-RU" sz="1200" b="0" dirty="0" err="1" smtClean="0">
                <a:solidFill>
                  <a:schemeClr val="tx1"/>
                </a:solidFill>
              </a:rPr>
              <a:t>найгалоўнейшых</a:t>
            </a:r>
            <a:r>
              <a:rPr lang="ru-RU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</a:rPr>
              <a:t>гарадоў</a:t>
            </a:r>
            <a:r>
              <a:rPr lang="ru-RU" sz="1200" b="0" dirty="0" smtClean="0">
                <a:solidFill>
                  <a:schemeClr val="tx1"/>
                </a:solidFill>
              </a:rPr>
              <a:t>». (Словарь географический Королевства Польского и иных краёв славянских. 1886г., Т.1, с. 258). 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b="0" dirty="0" smtClean="0">
                <a:solidFill>
                  <a:schemeClr val="tx1"/>
                </a:solidFill>
              </a:rPr>
              <a:t>В 1865 году в городе на центральной площади была построена церковь. В 30-е года ХХ в. церковь разрушили. Говорят, когда церковь сносили, одна женщина сохранила маленький куполок. И теперь он находится в новой церкви, построенной в конце ХХ века. 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b="0" dirty="0" smtClean="0">
                <a:solidFill>
                  <a:schemeClr val="tx1"/>
                </a:solidFill>
              </a:rPr>
              <a:t>В 1896 году Карл </a:t>
            </a:r>
            <a:r>
              <a:rPr lang="ru-RU" sz="1200" b="0" dirty="0" err="1" smtClean="0">
                <a:solidFill>
                  <a:schemeClr val="tx1"/>
                </a:solidFill>
              </a:rPr>
              <a:t>Святский</a:t>
            </a:r>
            <a:r>
              <a:rPr lang="ru-RU" sz="1200" b="0" dirty="0" smtClean="0">
                <a:solidFill>
                  <a:schemeClr val="tx1"/>
                </a:solidFill>
              </a:rPr>
              <a:t> основал фабрику спичечной соломки, наиболее крупное предприятие в то время в городе. На ней работали более 50 рабочих. Большую часть продукции вывозили в Америку.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56" name="Picture 4" descr="Отец с сын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786058"/>
            <a:ext cx="2357454" cy="2881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рупки. Местная 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429684" cy="608367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28597" y="500042"/>
            <a:ext cx="5670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Крупки. Местная  школа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руп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8501122" cy="60197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0"/>
            <a:ext cx="4743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Крупки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129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Наш край -Крупщина</vt:lpstr>
      <vt:lpstr> Среди лесов и полей белорусской земли на границе Могилёвской и Витебской областей раскинулся Крупский район Впервые поселение на Крупской земле, в частности деревня Худово, упоминается в 1350 году на страницах Друцкого Евангелия, в завещании князя Василия Михайловича Друцкого. Под 1451 годом встречаем в летописных источниках местечко Халапеничи. </vt:lpstr>
      <vt:lpstr> Через 45 лет после первого упоминания православной церкви в м.Нача, в 1638 году появляется первая католическая церковь на Крупщине – владельц м.Халапеничи Николай Млечка «заложил костел и монастырь Кармелитов босых и поселил несколько монахов».   В 1655 году в Крупках находилась ставка русского царя Алексея Михайловича Романова, который развязал войну (1654-1667гг.) против  нашего государства. Современники называли её «кровавым потопом», - более половины наших предков было убито, или отправлено в плен. В местечке Бобр осталось только 95 из 218 «дымов».   </vt:lpstr>
      <vt:lpstr>Храм святителя Николая Чудотворца г. Крупки  Православный храм в местечке Крупки упоминается еще в 19 веке. В годы советской власти храм был уничтожен. В настоящее время на месте бывшего храма находится светские учреждения.  По благословению Митрополита Минского и Слуцкого Патриаршего экзарха Всея Беларуси Филарета в 1993 года в г.Крупки была создана православная община, начаты работы по возрождению храма.</vt:lpstr>
      <vt:lpstr>Первое праздничное Богослужение в новом храме состоялось на кануне Светлого Христова Воскресения в 1998 году. Храм деревянный, с тремя луковицеподобными куполами. В архитектуре храма использованы традиции, характерные для московского зодчества,  которые приняты в строительстве церквей  ХIХ века.  В плане храм крестообразно вытянут в продольной оси, композицию формируют притвор с колокольней,   куполообразный молитвенный зал, трехгранная апсида. Звонница находится над притвором. </vt:lpstr>
      <vt:lpstr>Усадьба Святских</vt:lpstr>
      <vt:lpstr>В 1859г. в Крупках работала мукомольная мануфактура. В то время она принадлежала дворянам Марии и Карлу Святским. В 1861г. – 17 рабочих изготавливали около 30 тысяч пудов муки в год. Под 1880г. встречаем в исторических материалах свидетельство: "У мястэчку Крупцы губерні Магілёўскай на Бабры ёсць млыны, на якіх вырабляецца найдалікатнейшая мука пшонная і пад назвай Крупецкай альбо Крупчаткі развозіцца да найгалоўнейшых гарадоў». (Словарь географический Королевства Польского и иных краёв славянских. 1886г., Т.1, с. 258).  В 1865 году в городе на центральной площади была построена церковь. В 30-е года ХХ в. церковь разрушили. Говорят, когда церковь сносили, одна женщина сохранила маленький куполок. И теперь он находится в новой церкви, построенной в конце ХХ века.  В 1896 году Карл Святский основал фабрику спичечной соломки, наиболее крупное предприятие в то время в городе. На ней работали более 50 рабочих. Большую часть продукции вывозили в Америку.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край</dc:title>
  <dc:creator>user</dc:creator>
  <cp:lastModifiedBy>Гордынская Наталья</cp:lastModifiedBy>
  <cp:revision>11</cp:revision>
  <dcterms:created xsi:type="dcterms:W3CDTF">2006-12-31T23:37:55Z</dcterms:created>
  <dcterms:modified xsi:type="dcterms:W3CDTF">2022-03-29T15:02:57Z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679926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